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ps.org.uk/news-and-policy/briefing-paper-resilience-and-characte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kelsi.org.uk/__data/assets/pdf_file/0016/61720/KCC-REPORT-FINAL-Resilience-toolkit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86" y="1565197"/>
            <a:ext cx="3022800" cy="2852083"/>
          </a:xfrm>
          <a:prstGeom prst="ellipse">
            <a:avLst/>
          </a:prstGeom>
          <a:ln w="63500" cap="rnd">
            <a:solidFill>
              <a:schemeClr val="accent3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80922" y="260737"/>
            <a:ext cx="11145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HOW TO SUPPORT THE DEVELOPMENT OF </a:t>
            </a:r>
            <a:r>
              <a:rPr lang="en-GB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RESILIENCE</a:t>
            </a:r>
          </a:p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RESILIENCE </a:t>
            </a:r>
            <a:r>
              <a:rPr lang="en-GB" dirty="0" smtClean="0"/>
              <a:t>is the reduced vulnerability to environmental risk, the overcoming of stress or setbacks and a good outcome despite difficult experiences 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‘THE ABILITY TO BE ABLE TO BOUNCE BACK’ </a:t>
            </a:r>
            <a:r>
              <a:rPr lang="en-GB" sz="900" dirty="0" smtClean="0"/>
              <a:t>(British Psychological Society, 2019)</a:t>
            </a:r>
            <a:endParaRPr lang="en-GB" sz="900" dirty="0"/>
          </a:p>
        </p:txBody>
      </p:sp>
      <p:sp>
        <p:nvSpPr>
          <p:cNvPr id="11" name="Oval 10"/>
          <p:cNvSpPr/>
          <p:nvPr/>
        </p:nvSpPr>
        <p:spPr>
          <a:xfrm>
            <a:off x="681761" y="1400343"/>
            <a:ext cx="2324818" cy="1818992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Resilience can be strengthened by the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 close positive relationships</a:t>
            </a:r>
            <a:r>
              <a:rPr lang="en-GB" sz="1400" dirty="0" smtClean="0">
                <a:solidFill>
                  <a:schemeClr val="tx1"/>
                </a:solidFill>
              </a:rPr>
              <a:t> that surround children </a:t>
            </a:r>
            <a:r>
              <a:rPr lang="en-GB" sz="1000" dirty="0" smtClean="0">
                <a:solidFill>
                  <a:schemeClr val="tx1"/>
                </a:solidFill>
              </a:rPr>
              <a:t>(Hostinar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smtClean="0">
                <a:solidFill>
                  <a:schemeClr val="tx1"/>
                </a:solidFill>
              </a:rPr>
              <a:t>&amp; Miller, 2019)</a:t>
            </a: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279470" y="1455523"/>
            <a:ext cx="2291068" cy="1888324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Teach children how to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listen, understand</a:t>
            </a:r>
            <a:r>
              <a:rPr lang="en-GB" sz="1400" dirty="0" smtClean="0">
                <a:solidFill>
                  <a:schemeClr val="tx1"/>
                </a:solidFill>
              </a:rPr>
              <a:t> and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express themselves</a:t>
            </a:r>
            <a:r>
              <a:rPr lang="en-GB" sz="1400" dirty="0" smtClean="0">
                <a:solidFill>
                  <a:schemeClr val="tx1"/>
                </a:solidFill>
              </a:rPr>
              <a:t> </a:t>
            </a:r>
            <a:r>
              <a:rPr lang="en-GB" sz="900" dirty="0" smtClean="0">
                <a:solidFill>
                  <a:schemeClr val="tx1"/>
                </a:solidFill>
              </a:rPr>
              <a:t>(Cefai et al.,2014)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425426" y="2396689"/>
            <a:ext cx="2089748" cy="1865599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Resilience can help children to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effectively manage the setbacks </a:t>
            </a:r>
            <a:r>
              <a:rPr lang="en-GB" sz="1400" dirty="0" smtClean="0">
                <a:solidFill>
                  <a:schemeClr val="tx1"/>
                </a:solidFill>
              </a:rPr>
              <a:t>they encounter </a:t>
            </a:r>
            <a:r>
              <a:rPr lang="en-GB" sz="900" dirty="0" smtClean="0">
                <a:solidFill>
                  <a:schemeClr val="tx1"/>
                </a:solidFill>
              </a:rPr>
              <a:t>(Liebenberg et al.,2016)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52875" y="3167028"/>
            <a:ext cx="2159839" cy="1795204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Teachers</a:t>
            </a:r>
            <a:r>
              <a:rPr lang="en-GB" sz="1400" dirty="0" smtClean="0">
                <a:solidFill>
                  <a:schemeClr val="tx1"/>
                </a:solidFill>
              </a:rPr>
              <a:t> can have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a powerful positive influence </a:t>
            </a:r>
            <a:r>
              <a:rPr lang="en-GB" sz="1400" dirty="0" smtClean="0">
                <a:solidFill>
                  <a:schemeClr val="tx1"/>
                </a:solidFill>
              </a:rPr>
              <a:t>on children </a:t>
            </a:r>
            <a:r>
              <a:rPr lang="en-GB" sz="900" dirty="0" smtClean="0">
                <a:solidFill>
                  <a:schemeClr val="tx1"/>
                </a:solidFill>
              </a:rPr>
              <a:t>(Angelkovski, 2016)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3200" y="4465760"/>
            <a:ext cx="6999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Surrounding a child with all these supports can empower them to become resilient so they are capable and have the ability to cope and recover from the daily challenges of life </a:t>
            </a: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9316528" y="3141158"/>
            <a:ext cx="2275217" cy="1843247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Access to supportive adults  </a:t>
            </a:r>
            <a:r>
              <a:rPr lang="en-GB" sz="1400" dirty="0" smtClean="0">
                <a:solidFill>
                  <a:schemeClr val="tx1"/>
                </a:solidFill>
              </a:rPr>
              <a:t>if children need support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 </a:t>
            </a:r>
            <a:r>
              <a:rPr lang="en-GB" sz="900" dirty="0" smtClean="0">
                <a:solidFill>
                  <a:schemeClr val="tx1"/>
                </a:solidFill>
              </a:rPr>
              <a:t>(Theron, 2016)</a:t>
            </a:r>
          </a:p>
        </p:txBody>
      </p:sp>
      <p:sp>
        <p:nvSpPr>
          <p:cNvPr id="33" name="Oval 32"/>
          <p:cNvSpPr/>
          <p:nvPr/>
        </p:nvSpPr>
        <p:spPr>
          <a:xfrm>
            <a:off x="7593635" y="2396689"/>
            <a:ext cx="2027208" cy="1797751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Positive attitude,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challenge negative beliefs </a:t>
            </a:r>
            <a:r>
              <a:rPr lang="en-GB" sz="900" dirty="0" smtClean="0">
                <a:solidFill>
                  <a:schemeClr val="tx1"/>
                </a:solidFill>
              </a:rPr>
              <a:t>(Cefai et al., 2014)</a:t>
            </a:r>
          </a:p>
          <a:p>
            <a:pPr algn="ctr"/>
            <a:endParaRPr lang="en-GB" sz="1400" dirty="0"/>
          </a:p>
        </p:txBody>
      </p:sp>
      <p:sp>
        <p:nvSpPr>
          <p:cNvPr id="37" name="Oval 36"/>
          <p:cNvSpPr/>
          <p:nvPr/>
        </p:nvSpPr>
        <p:spPr>
          <a:xfrm>
            <a:off x="552153" y="4881258"/>
            <a:ext cx="2882197" cy="1817118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smtClean="0"/>
          </a:p>
          <a:p>
            <a:pPr algn="ctr"/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Team sports </a:t>
            </a:r>
            <a:r>
              <a:rPr lang="en-GB" sz="1400" dirty="0" smtClean="0">
                <a:solidFill>
                  <a:schemeClr val="tx1"/>
                </a:solidFill>
              </a:rPr>
              <a:t>can aid children’s problem solving skills, co-operation skills, they feel a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sense of belonging</a:t>
            </a:r>
          </a:p>
          <a:p>
            <a:pPr algn="ctr"/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GB" sz="900" dirty="0" smtClean="0">
                <a:solidFill>
                  <a:schemeClr val="tx1"/>
                </a:solidFill>
              </a:rPr>
              <a:t>(Cefai et al., 2014)</a:t>
            </a:r>
          </a:p>
          <a:p>
            <a:pPr algn="ctr"/>
            <a:endParaRPr lang="en-GB" dirty="0"/>
          </a:p>
        </p:txBody>
      </p:sp>
      <p:sp>
        <p:nvSpPr>
          <p:cNvPr id="38" name="Oval 37"/>
          <p:cNvSpPr/>
          <p:nvPr/>
        </p:nvSpPr>
        <p:spPr>
          <a:xfrm>
            <a:off x="8809645" y="4835059"/>
            <a:ext cx="2934282" cy="1914066"/>
          </a:xfrm>
          <a:prstGeom prst="ellips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While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 Volunteering </a:t>
            </a:r>
            <a:r>
              <a:rPr lang="en-GB" sz="1400" dirty="0" smtClean="0">
                <a:solidFill>
                  <a:schemeClr val="tx1"/>
                </a:solidFill>
              </a:rPr>
              <a:t>children experience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positive emotions </a:t>
            </a:r>
            <a:r>
              <a:rPr lang="en-GB" sz="900" dirty="0" smtClean="0">
                <a:solidFill>
                  <a:schemeClr val="tx1"/>
                </a:solidFill>
              </a:rPr>
              <a:t>(Tamplin-Wilson, 2016)  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0922" y="5555116"/>
            <a:ext cx="11110823" cy="171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</a:t>
            </a:r>
            <a:endParaRPr lang="en-GB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British Psychological Society. (2019). Briefing paper: Resilience and character. Retrieved from </a:t>
            </a:r>
            <a:r>
              <a:rPr lang="en-GB" sz="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https://www.bps.org.uk/news-and-policy/briefing-paper-resilience-and-character</a:t>
            </a:r>
            <a:endParaRPr lang="en-GB" sz="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Hostinar, C. E., &amp; Miller, G. E. (2019). Protective factors for youth confronting economic hardship: Current challenges and future avenues in resilience research. </a:t>
            </a:r>
            <a:r>
              <a:rPr lang="en-GB" sz="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American Psychologist</a:t>
            </a: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GB" sz="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74</a:t>
            </a: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(6), 641–652.</a:t>
            </a:r>
            <a:endParaRPr lang="en-GB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Liebenberg, L., Theron, L., Sanders, J., Munford, R., van Rensburg, A., Rothmann, S., &amp; Ungar, M. (2016). Bolstering resilience through teacher-student interaction: Lessons for school psychologists. </a:t>
            </a:r>
            <a:r>
              <a:rPr lang="en-GB" sz="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 Psychology International</a:t>
            </a: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GB" sz="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140–154.</a:t>
            </a:r>
            <a:endParaRPr lang="en-GB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Angelkovski, R. (2016). Resilience in children: Educational significance</a:t>
            </a:r>
            <a:r>
              <a:rPr lang="en-GB" sz="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Journal of Student Engagement: Education Matters, 6</a:t>
            </a: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39-45.</a:t>
            </a:r>
            <a:endParaRPr lang="en-GB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Cefai, C., Matsopoulos, A., Bartolo, P., Galea, K., Gavogiannaki, M., Zanetti, A., …Lebre, P., (2014). A resilience curriculum for early years and primary schools in Europe: Enhancing quality education. </a:t>
            </a:r>
            <a:r>
              <a:rPr lang="en-GB" sz="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Croatian Journal of Education, 16,</a:t>
            </a: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11-32.</a:t>
            </a:r>
            <a:endParaRPr lang="en-GB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Tamplin-Wilson, J. (2016). An evidence-based review of the Kent headstart programme draft ‘resilience toolkit’. Building resilience in schools. Retrieved from </a:t>
            </a:r>
            <a:r>
              <a:rPr lang="en-GB" sz="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https://www.kelsi.org.uk/__data/assets/pdf_file/0016/61720/KCC-REPORT-FINAL-Resilience-toolkit.pdf</a:t>
            </a:r>
            <a:endParaRPr lang="en-GB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Theron, L. C. (2016). The everyday ways that school ecologies facilitate resilience: Implications for school psychologists. </a:t>
            </a:r>
            <a:r>
              <a:rPr lang="en-GB" sz="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 Psychology International, 37(2</a:t>
            </a:r>
            <a:r>
              <a:rPr lang="en-GB" sz="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87–103.</a:t>
            </a:r>
            <a:endParaRPr lang="en-GB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794445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348</TotalTime>
  <Words>263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Corbel</vt:lpstr>
      <vt:lpstr>Times New Roman</vt:lpstr>
      <vt:lpstr>Basis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Sinead ni chuanaigh</dc:creator>
  <cp:lastModifiedBy>Sinead ni chuanaigh</cp:lastModifiedBy>
  <cp:revision>41</cp:revision>
  <dcterms:created xsi:type="dcterms:W3CDTF">2020-04-14T12:25:31Z</dcterms:created>
  <dcterms:modified xsi:type="dcterms:W3CDTF">2020-04-14T23:16:47Z</dcterms:modified>
</cp:coreProperties>
</file>