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0" userDrawn="1">
          <p15:clr>
            <a:srgbClr val="A4A3A4"/>
          </p15:clr>
        </p15:guide>
        <p15:guide id="3" orient="horz" pos="2880" userDrawn="1">
          <p15:clr>
            <a:srgbClr val="A4A3A4"/>
          </p15:clr>
        </p15:guide>
        <p15:guide id="4" pos="3589" userDrawn="1">
          <p15:clr>
            <a:srgbClr val="A4A3A4"/>
          </p15:clr>
        </p15:guide>
        <p15:guide id="5" orient="horz" pos="226" userDrawn="1">
          <p15:clr>
            <a:srgbClr val="A4A3A4"/>
          </p15:clr>
        </p15:guide>
        <p15:guide id="6" orient="horz" pos="2628">
          <p15:clr>
            <a:srgbClr val="A4A3A4"/>
          </p15:clr>
        </p15:guide>
        <p15:guide id="7" orient="horz" pos="264" userDrawn="1">
          <p15:clr>
            <a:srgbClr val="A4A3A4"/>
          </p15:clr>
        </p15:guide>
        <p15:guide id="8" orient="horz" pos="5499">
          <p15:clr>
            <a:srgbClr val="A4A3A4"/>
          </p15:clr>
        </p15:guide>
        <p15:guide id="9" pos="243">
          <p15:clr>
            <a:srgbClr val="A4A3A4"/>
          </p15:clr>
        </p15:guide>
        <p15:guide id="10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B4F1"/>
    <a:srgbClr val="FFFFFF"/>
    <a:srgbClr val="00B050"/>
    <a:srgbClr val="0071BC"/>
    <a:srgbClr val="FFC300"/>
    <a:srgbClr val="F2B800"/>
    <a:srgbClr val="474B53"/>
    <a:srgbClr val="0C6EA5"/>
    <a:srgbClr val="191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268" y="90"/>
      </p:cViewPr>
      <p:guideLst>
        <p:guide pos="2160"/>
        <p:guide orient="horz" pos="2880"/>
        <p:guide pos="3589"/>
        <p:guide orient="horz" pos="226"/>
        <p:guide orient="horz" pos="2628"/>
        <p:guide orient="horz" pos="264"/>
        <p:guide orient="horz" pos="5499"/>
        <p:guide pos="243"/>
        <p:guide pos="316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2965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7E1F32-670E-42A1-BB79-BE7CF13D3D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952D9F-355D-4E4D-9520-4A19B29476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3F10A-5BE5-4EE5-83A9-FC7FBAB5AC38}" type="datetimeFigureOut">
              <a:rPr lang="en-US" smtClean="0"/>
              <a:t>4/26/2020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D824E-CABD-4018-B1C4-F54DF49C3C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D1F29-09CA-482E-8686-EEE88BB73D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9D12F-E8AC-48C0-8B1F-BD566648D8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54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27D22-D115-4CF2-BE84-ED8A12B36F7E}" type="datetimeFigureOut">
              <a:rPr lang="en-US" noProof="0" smtClean="0"/>
              <a:t>4/26/2020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36092-2EDF-47BF-99B1-B87430F95B70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305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247"/>
          <p:cNvSpPr>
            <a:spLocks noGrp="1"/>
          </p:cNvSpPr>
          <p:nvPr userDrawn="1">
            <p:ph type="title" hasCustomPrompt="1"/>
          </p:nvPr>
        </p:nvSpPr>
        <p:spPr>
          <a:xfrm>
            <a:off x="3651905" y="408907"/>
            <a:ext cx="2822238" cy="713372"/>
          </a:xfrm>
        </p:spPr>
        <p:txBody>
          <a:bodyPr lIns="0" tIns="0" rIns="0" bIns="0">
            <a:normAutofit/>
          </a:bodyPr>
          <a:lstStyle>
            <a:lvl1pPr algn="r"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INFOGRAPHIC</a:t>
            </a:r>
            <a:br>
              <a:rPr lang="en-US" dirty="0"/>
            </a:br>
            <a:r>
              <a:rPr lang="en-US" dirty="0"/>
              <a:t>ELEMENTS:</a:t>
            </a:r>
          </a:p>
        </p:txBody>
      </p:sp>
      <p:sp>
        <p:nvSpPr>
          <p:cNvPr id="254" name="Text Placeholder 25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202198" y="1142552"/>
            <a:ext cx="1260475" cy="329061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200" i="1">
                <a:solidFill>
                  <a:schemeClr val="bg2"/>
                </a:solidFill>
              </a:defRPr>
            </a:lvl1pPr>
            <a:lvl2pPr marL="342900" indent="0" algn="r">
              <a:buNone/>
              <a:defRPr sz="2200">
                <a:solidFill>
                  <a:schemeClr val="bg2"/>
                </a:solidFill>
              </a:defRPr>
            </a:lvl2pPr>
            <a:lvl3pPr marL="685800" indent="0" algn="r">
              <a:buNone/>
              <a:defRPr sz="2200">
                <a:solidFill>
                  <a:schemeClr val="bg2"/>
                </a:solidFill>
              </a:defRPr>
            </a:lvl3pPr>
            <a:lvl4pPr marL="1028700" indent="0" algn="r">
              <a:buNone/>
              <a:defRPr sz="2200">
                <a:solidFill>
                  <a:schemeClr val="bg2"/>
                </a:solidFill>
              </a:defRPr>
            </a:lvl4pPr>
            <a:lvl5pPr marL="1371600" indent="0" algn="r">
              <a:buNone/>
              <a:defRPr sz="2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Shapes</a:t>
            </a:r>
          </a:p>
        </p:txBody>
      </p:sp>
    </p:spTree>
    <p:extLst>
      <p:ext uri="{BB962C8B-B14F-4D97-AF65-F5344CB8AC3E}">
        <p14:creationId xmlns:p14="http://schemas.microsoft.com/office/powerpoint/2010/main" val="4160577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164" userDrawn="1">
          <p15:clr>
            <a:srgbClr val="FBAE40"/>
          </p15:clr>
        </p15:guide>
        <p15:guide id="4" pos="4156" userDrawn="1">
          <p15:clr>
            <a:srgbClr val="FBAE40"/>
          </p15:clr>
        </p15:guide>
        <p15:guide id="12" orient="horz" pos="5534" userDrawn="1">
          <p15:clr>
            <a:srgbClr val="FBAE40"/>
          </p15:clr>
        </p15:guide>
        <p15:guide id="13" orient="horz" pos="816" userDrawn="1">
          <p15:clr>
            <a:srgbClr val="FBAE40"/>
          </p15:clr>
        </p15:guide>
        <p15:guide id="14" orient="horz" pos="3833" userDrawn="1">
          <p15:clr>
            <a:srgbClr val="FBAE40"/>
          </p15:clr>
        </p15:guide>
        <p15:guide id="15" pos="159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BE66-B004-4B62-93B5-6C3A07EE5DE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744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dult and child vector graphics | Free SVG">
            <a:extLst>
              <a:ext uri="{FF2B5EF4-FFF2-40B4-BE49-F238E27FC236}">
                <a16:creationId xmlns:a16="http://schemas.microsoft.com/office/drawing/2014/main" id="{98EBF089-E549-4F97-9AED-311F70EC7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32" y="2952125"/>
            <a:ext cx="47625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442657-DA3E-4CFA-89B3-88A9B8AEC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5" y="408907"/>
            <a:ext cx="6007978" cy="713372"/>
          </a:xfrm>
        </p:spPr>
        <p:txBody>
          <a:bodyPr>
            <a:normAutofit/>
          </a:bodyPr>
          <a:lstStyle/>
          <a:p>
            <a:r>
              <a:rPr lang="en-IE" sz="4400" dirty="0">
                <a:solidFill>
                  <a:srgbClr val="00B4F1"/>
                </a:solidFill>
              </a:rPr>
              <a:t>Supporting Resilience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41779-78BB-4EDE-9F0D-8085ED435A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9247" y="1089037"/>
            <a:ext cx="5774896" cy="646331"/>
          </a:xfrm>
        </p:spPr>
        <p:txBody>
          <a:bodyPr/>
          <a:lstStyle/>
          <a:p>
            <a:r>
              <a:rPr lang="en-IE" dirty="0">
                <a:solidFill>
                  <a:srgbClr val="00B050"/>
                </a:solidFill>
              </a:rPr>
              <a:t>Promoting better outcomes and success for Primary School Children</a:t>
            </a:r>
          </a:p>
        </p:txBody>
      </p:sp>
      <p:grpSp>
        <p:nvGrpSpPr>
          <p:cNvPr id="108" name="Group 107" descr="rounded edge bars with circles just inside the edge">
            <a:extLst>
              <a:ext uri="{FF2B5EF4-FFF2-40B4-BE49-F238E27FC236}">
                <a16:creationId xmlns:a16="http://schemas.microsoft.com/office/drawing/2014/main" id="{2F9F1E09-2B22-40D3-87BF-53E3661910D2}"/>
              </a:ext>
            </a:extLst>
          </p:cNvPr>
          <p:cNvGrpSpPr/>
          <p:nvPr/>
        </p:nvGrpSpPr>
        <p:grpSpPr>
          <a:xfrm>
            <a:off x="2865254" y="1863958"/>
            <a:ext cx="3786607" cy="2081055"/>
            <a:chOff x="4657726" y="3773488"/>
            <a:chExt cx="1843088" cy="1079500"/>
          </a:xfrm>
        </p:grpSpPr>
        <p:sp>
          <p:nvSpPr>
            <p:cNvPr id="109" name="Freeform 48">
              <a:extLst>
                <a:ext uri="{FF2B5EF4-FFF2-40B4-BE49-F238E27FC236}">
                  <a16:creationId xmlns:a16="http://schemas.microsoft.com/office/drawing/2014/main" id="{45311BC0-2274-462B-9F68-F7C35417B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726" y="3773488"/>
              <a:ext cx="1843088" cy="317500"/>
            </a:xfrm>
            <a:custGeom>
              <a:avLst/>
              <a:gdLst>
                <a:gd name="T0" fmla="*/ 581 w 581"/>
                <a:gd name="T1" fmla="*/ 100 h 100"/>
                <a:gd name="T2" fmla="*/ 49 w 581"/>
                <a:gd name="T3" fmla="*/ 100 h 100"/>
                <a:gd name="T4" fmla="*/ 0 w 581"/>
                <a:gd name="T5" fmla="*/ 50 h 100"/>
                <a:gd name="T6" fmla="*/ 49 w 581"/>
                <a:gd name="T7" fmla="*/ 0 h 100"/>
                <a:gd name="T8" fmla="*/ 581 w 581"/>
                <a:gd name="T9" fmla="*/ 0 h 100"/>
                <a:gd name="T10" fmla="*/ 581 w 581"/>
                <a:gd name="T11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1" h="100">
                  <a:moveTo>
                    <a:pt x="581" y="100"/>
                  </a:moveTo>
                  <a:cubicBezTo>
                    <a:pt x="49" y="100"/>
                    <a:pt x="49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581" y="0"/>
                    <a:pt x="581" y="0"/>
                    <a:pt x="581" y="0"/>
                  </a:cubicBezTo>
                  <a:lnTo>
                    <a:pt x="581" y="100"/>
                  </a:lnTo>
                  <a:close/>
                </a:path>
              </a:pathLst>
            </a:custGeom>
            <a:solidFill>
              <a:srgbClr val="00B4F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49">
              <a:extLst>
                <a:ext uri="{FF2B5EF4-FFF2-40B4-BE49-F238E27FC236}">
                  <a16:creationId xmlns:a16="http://schemas.microsoft.com/office/drawing/2014/main" id="{8E056C7F-BBF1-4625-83E5-790DFCBD6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438" y="4157663"/>
              <a:ext cx="1603375" cy="314325"/>
            </a:xfrm>
            <a:custGeom>
              <a:avLst/>
              <a:gdLst>
                <a:gd name="T0" fmla="*/ 505 w 505"/>
                <a:gd name="T1" fmla="*/ 99 h 99"/>
                <a:gd name="T2" fmla="*/ 50 w 505"/>
                <a:gd name="T3" fmla="*/ 99 h 99"/>
                <a:gd name="T4" fmla="*/ 0 w 505"/>
                <a:gd name="T5" fmla="*/ 49 h 99"/>
                <a:gd name="T6" fmla="*/ 50 w 505"/>
                <a:gd name="T7" fmla="*/ 0 h 99"/>
                <a:gd name="T8" fmla="*/ 505 w 505"/>
                <a:gd name="T9" fmla="*/ 0 h 99"/>
                <a:gd name="T10" fmla="*/ 505 w 505"/>
                <a:gd name="T1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5" h="99">
                  <a:moveTo>
                    <a:pt x="505" y="99"/>
                  </a:move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505" y="0"/>
                    <a:pt x="505" y="0"/>
                    <a:pt x="505" y="0"/>
                  </a:cubicBezTo>
                  <a:lnTo>
                    <a:pt x="505" y="99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50">
              <a:extLst>
                <a:ext uri="{FF2B5EF4-FFF2-40B4-BE49-F238E27FC236}">
                  <a16:creationId xmlns:a16="http://schemas.microsoft.com/office/drawing/2014/main" id="{EFF3A9E4-D1F7-4B85-945A-94EC2CC21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913" y="4538663"/>
              <a:ext cx="1358900" cy="314325"/>
            </a:xfrm>
            <a:custGeom>
              <a:avLst/>
              <a:gdLst>
                <a:gd name="T0" fmla="*/ 428 w 428"/>
                <a:gd name="T1" fmla="*/ 99 h 99"/>
                <a:gd name="T2" fmla="*/ 49 w 428"/>
                <a:gd name="T3" fmla="*/ 99 h 99"/>
                <a:gd name="T4" fmla="*/ 0 w 428"/>
                <a:gd name="T5" fmla="*/ 50 h 99"/>
                <a:gd name="T6" fmla="*/ 49 w 428"/>
                <a:gd name="T7" fmla="*/ 0 h 99"/>
                <a:gd name="T8" fmla="*/ 428 w 428"/>
                <a:gd name="T9" fmla="*/ 0 h 99"/>
                <a:gd name="T10" fmla="*/ 428 w 428"/>
                <a:gd name="T1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8" h="99">
                  <a:moveTo>
                    <a:pt x="428" y="99"/>
                  </a:moveTo>
                  <a:cubicBezTo>
                    <a:pt x="49" y="99"/>
                    <a:pt x="49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428" y="0"/>
                    <a:pt x="428" y="0"/>
                    <a:pt x="428" y="0"/>
                  </a:cubicBezTo>
                  <a:lnTo>
                    <a:pt x="428" y="9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65EA4B74-4022-4FD0-B062-8F974A1AE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1226" y="3846513"/>
              <a:ext cx="169863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4B304013-36E3-466D-9F8A-190B979B6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0938" y="4230688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A87940C4-78F2-453C-87C0-AEED77382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5413" y="4614863"/>
              <a:ext cx="171450" cy="171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30" name="TextBox 1029">
            <a:extLst>
              <a:ext uri="{FF2B5EF4-FFF2-40B4-BE49-F238E27FC236}">
                <a16:creationId xmlns:a16="http://schemas.microsoft.com/office/drawing/2014/main" id="{8845CAC7-B39F-40F8-89CB-98645410F986}"/>
              </a:ext>
            </a:extLst>
          </p:cNvPr>
          <p:cNvSpPr txBox="1"/>
          <p:nvPr/>
        </p:nvSpPr>
        <p:spPr>
          <a:xfrm>
            <a:off x="3408550" y="1829414"/>
            <a:ext cx="3222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solidFill>
                  <a:schemeClr val="bg1"/>
                </a:solidFill>
              </a:rPr>
              <a:t>Resilience – a key quality when facing the difficulties life brings</a:t>
            </a: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91366937-9956-4CB7-AB8A-81F5BA5E0A5C}"/>
              </a:ext>
            </a:extLst>
          </p:cNvPr>
          <p:cNvSpPr txBox="1"/>
          <p:nvPr/>
        </p:nvSpPr>
        <p:spPr>
          <a:xfrm>
            <a:off x="3978240" y="2671044"/>
            <a:ext cx="2495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solidFill>
                  <a:schemeClr val="bg1"/>
                </a:solidFill>
              </a:rPr>
              <a:t>Maintains mental health</a:t>
            </a: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4032BB27-633E-413C-BF77-C6BF3C692EE8}"/>
              </a:ext>
            </a:extLst>
          </p:cNvPr>
          <p:cNvSpPr txBox="1"/>
          <p:nvPr/>
        </p:nvSpPr>
        <p:spPr>
          <a:xfrm>
            <a:off x="4448216" y="3316687"/>
            <a:ext cx="2309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>
                <a:solidFill>
                  <a:schemeClr val="tx2"/>
                </a:solidFill>
              </a:rPr>
              <a:t>Ability to carry out tasks effectively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EF07847-AEDF-4A8B-A006-05AF9C4054C5}"/>
              </a:ext>
            </a:extLst>
          </p:cNvPr>
          <p:cNvSpPr/>
          <p:nvPr/>
        </p:nvSpPr>
        <p:spPr>
          <a:xfrm>
            <a:off x="171821" y="7530204"/>
            <a:ext cx="1470212" cy="145476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accent1"/>
              </a:solidFill>
            </a:endParaRP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0B493E40-4E87-4040-B477-C744967D9369}"/>
              </a:ext>
            </a:extLst>
          </p:cNvPr>
          <p:cNvSpPr txBox="1"/>
          <p:nvPr/>
        </p:nvSpPr>
        <p:spPr>
          <a:xfrm>
            <a:off x="188266" y="7747242"/>
            <a:ext cx="14702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  <a:latin typeface="+mj-lt"/>
              </a:rPr>
              <a:t>Involve students in decision making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B6FFB25-06D0-4C82-A467-1668E03B4137}"/>
              </a:ext>
            </a:extLst>
          </p:cNvPr>
          <p:cNvSpPr/>
          <p:nvPr/>
        </p:nvSpPr>
        <p:spPr>
          <a:xfrm>
            <a:off x="3421501" y="7529786"/>
            <a:ext cx="1470212" cy="145476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accent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D26199F-3D99-4AE3-8560-3FD05A1EF597}"/>
              </a:ext>
            </a:extLst>
          </p:cNvPr>
          <p:cNvSpPr/>
          <p:nvPr/>
        </p:nvSpPr>
        <p:spPr>
          <a:xfrm>
            <a:off x="1786602" y="7529786"/>
            <a:ext cx="1470212" cy="145476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accent1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0925A21-9F10-4910-8907-B46FE71646AE}"/>
              </a:ext>
            </a:extLst>
          </p:cNvPr>
          <p:cNvSpPr/>
          <p:nvPr/>
        </p:nvSpPr>
        <p:spPr>
          <a:xfrm>
            <a:off x="190539" y="5984708"/>
            <a:ext cx="1470212" cy="145476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accent1"/>
              </a:solidFill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C4E8771A-A63E-4CBB-8EBA-5B6F1E82B2CA}"/>
              </a:ext>
            </a:extLst>
          </p:cNvPr>
          <p:cNvSpPr txBox="1"/>
          <p:nvPr/>
        </p:nvSpPr>
        <p:spPr>
          <a:xfrm>
            <a:off x="1801663" y="7608074"/>
            <a:ext cx="15209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  <a:latin typeface="+mj-lt"/>
              </a:rPr>
              <a:t>Create positive student/ teacher relationships</a:t>
            </a:r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6DC56498-D2B0-4052-8807-ED2DBD88A24F}"/>
              </a:ext>
            </a:extLst>
          </p:cNvPr>
          <p:cNvSpPr txBox="1"/>
          <p:nvPr/>
        </p:nvSpPr>
        <p:spPr>
          <a:xfrm>
            <a:off x="3294403" y="7695575"/>
            <a:ext cx="16886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  <a:latin typeface="+mj-lt"/>
              </a:rPr>
              <a:t>Respect &amp; understanding towards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  <a:latin typeface="+mj-lt"/>
              </a:rPr>
              <a:t>pupils</a:t>
            </a:r>
          </a:p>
        </p:txBody>
      </p:sp>
      <p:sp>
        <p:nvSpPr>
          <p:cNvPr id="1039" name="TextBox 1038">
            <a:extLst>
              <a:ext uri="{FF2B5EF4-FFF2-40B4-BE49-F238E27FC236}">
                <a16:creationId xmlns:a16="http://schemas.microsoft.com/office/drawing/2014/main" id="{43536CA2-1E76-42F3-AAA5-7B937260700D}"/>
              </a:ext>
            </a:extLst>
          </p:cNvPr>
          <p:cNvSpPr txBox="1"/>
          <p:nvPr/>
        </p:nvSpPr>
        <p:spPr>
          <a:xfrm>
            <a:off x="129146" y="6169555"/>
            <a:ext cx="1592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b="1" dirty="0">
                <a:solidFill>
                  <a:schemeClr val="bg1"/>
                </a:solidFill>
                <a:latin typeface="+mj-lt"/>
              </a:rPr>
              <a:t>TIPS </a:t>
            </a:r>
          </a:p>
          <a:p>
            <a:pPr algn="ctr"/>
            <a:r>
              <a:rPr lang="en-IE" sz="2000" b="1" dirty="0">
                <a:solidFill>
                  <a:schemeClr val="bg1"/>
                </a:solidFill>
                <a:latin typeface="+mj-lt"/>
              </a:rPr>
              <a:t>FOR TEACHERS</a:t>
            </a:r>
          </a:p>
        </p:txBody>
      </p:sp>
      <p:sp>
        <p:nvSpPr>
          <p:cNvPr id="177" name="Freeform 81">
            <a:extLst>
              <a:ext uri="{FF2B5EF4-FFF2-40B4-BE49-F238E27FC236}">
                <a16:creationId xmlns:a16="http://schemas.microsoft.com/office/drawing/2014/main" id="{CCE25D52-18FA-4213-ACE5-74DB7413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4907295" y="7279410"/>
            <a:ext cx="2090809" cy="1440885"/>
          </a:xfrm>
          <a:custGeom>
            <a:avLst/>
            <a:gdLst>
              <a:gd name="T0" fmla="*/ 414 w 527"/>
              <a:gd name="T1" fmla="*/ 484 h 484"/>
              <a:gd name="T2" fmla="*/ 0 w 527"/>
              <a:gd name="T3" fmla="*/ 484 h 484"/>
              <a:gd name="T4" fmla="*/ 0 w 527"/>
              <a:gd name="T5" fmla="*/ 0 h 484"/>
              <a:gd name="T6" fmla="*/ 414 w 527"/>
              <a:gd name="T7" fmla="*/ 0 h 484"/>
              <a:gd name="T8" fmla="*/ 527 w 527"/>
              <a:gd name="T9" fmla="*/ 242 h 484"/>
              <a:gd name="T10" fmla="*/ 414 w 527"/>
              <a:gd name="T11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7" h="484">
                <a:moveTo>
                  <a:pt x="414" y="484"/>
                </a:moveTo>
                <a:lnTo>
                  <a:pt x="0" y="484"/>
                </a:lnTo>
                <a:lnTo>
                  <a:pt x="0" y="0"/>
                </a:lnTo>
                <a:lnTo>
                  <a:pt x="414" y="0"/>
                </a:lnTo>
                <a:lnTo>
                  <a:pt x="527" y="242"/>
                </a:lnTo>
                <a:lnTo>
                  <a:pt x="414" y="484"/>
                </a:lnTo>
                <a:close/>
              </a:path>
            </a:pathLst>
          </a:custGeom>
          <a:solidFill>
            <a:srgbClr val="00B4F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8" name="Freeform 81">
            <a:extLst>
              <a:ext uri="{FF2B5EF4-FFF2-40B4-BE49-F238E27FC236}">
                <a16:creationId xmlns:a16="http://schemas.microsoft.com/office/drawing/2014/main" id="{29D078DE-B2FC-4E7C-B76C-C08773D03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5048178" y="6347568"/>
            <a:ext cx="1796910" cy="1440885"/>
          </a:xfrm>
          <a:custGeom>
            <a:avLst/>
            <a:gdLst>
              <a:gd name="T0" fmla="*/ 414 w 527"/>
              <a:gd name="T1" fmla="*/ 484 h 484"/>
              <a:gd name="T2" fmla="*/ 0 w 527"/>
              <a:gd name="T3" fmla="*/ 484 h 484"/>
              <a:gd name="T4" fmla="*/ 0 w 527"/>
              <a:gd name="T5" fmla="*/ 0 h 484"/>
              <a:gd name="T6" fmla="*/ 414 w 527"/>
              <a:gd name="T7" fmla="*/ 0 h 484"/>
              <a:gd name="T8" fmla="*/ 527 w 527"/>
              <a:gd name="T9" fmla="*/ 242 h 484"/>
              <a:gd name="T10" fmla="*/ 414 w 527"/>
              <a:gd name="T11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7" h="484">
                <a:moveTo>
                  <a:pt x="414" y="484"/>
                </a:moveTo>
                <a:lnTo>
                  <a:pt x="0" y="484"/>
                </a:lnTo>
                <a:lnTo>
                  <a:pt x="0" y="0"/>
                </a:lnTo>
                <a:lnTo>
                  <a:pt x="414" y="0"/>
                </a:lnTo>
                <a:lnTo>
                  <a:pt x="527" y="242"/>
                </a:lnTo>
                <a:lnTo>
                  <a:pt x="414" y="484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9" name="Freeform 81">
            <a:extLst>
              <a:ext uri="{FF2B5EF4-FFF2-40B4-BE49-F238E27FC236}">
                <a16:creationId xmlns:a16="http://schemas.microsoft.com/office/drawing/2014/main" id="{9C56C3EB-F62E-4D6D-B5EE-45AFA84F5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5054244" y="5296974"/>
            <a:ext cx="1796910" cy="1440884"/>
          </a:xfrm>
          <a:custGeom>
            <a:avLst/>
            <a:gdLst>
              <a:gd name="T0" fmla="*/ 414 w 527"/>
              <a:gd name="T1" fmla="*/ 484 h 484"/>
              <a:gd name="T2" fmla="*/ 0 w 527"/>
              <a:gd name="T3" fmla="*/ 484 h 484"/>
              <a:gd name="T4" fmla="*/ 0 w 527"/>
              <a:gd name="T5" fmla="*/ 0 h 484"/>
              <a:gd name="T6" fmla="*/ 414 w 527"/>
              <a:gd name="T7" fmla="*/ 0 h 484"/>
              <a:gd name="T8" fmla="*/ 527 w 527"/>
              <a:gd name="T9" fmla="*/ 242 h 484"/>
              <a:gd name="T10" fmla="*/ 414 w 527"/>
              <a:gd name="T11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7" h="484">
                <a:moveTo>
                  <a:pt x="414" y="484"/>
                </a:moveTo>
                <a:lnTo>
                  <a:pt x="0" y="484"/>
                </a:lnTo>
                <a:lnTo>
                  <a:pt x="0" y="0"/>
                </a:lnTo>
                <a:lnTo>
                  <a:pt x="414" y="0"/>
                </a:lnTo>
                <a:lnTo>
                  <a:pt x="527" y="242"/>
                </a:lnTo>
                <a:lnTo>
                  <a:pt x="414" y="484"/>
                </a:lnTo>
                <a:close/>
              </a:path>
            </a:pathLst>
          </a:custGeom>
          <a:solidFill>
            <a:srgbClr val="00B4F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0" name="Freeform 81">
            <a:extLst>
              <a:ext uri="{FF2B5EF4-FFF2-40B4-BE49-F238E27FC236}">
                <a16:creationId xmlns:a16="http://schemas.microsoft.com/office/drawing/2014/main" id="{DCCF6ABD-B7E3-47A6-86B5-ACD8689BE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5050590" y="4231548"/>
            <a:ext cx="1796910" cy="1470547"/>
          </a:xfrm>
          <a:custGeom>
            <a:avLst/>
            <a:gdLst>
              <a:gd name="T0" fmla="*/ 414 w 527"/>
              <a:gd name="T1" fmla="*/ 484 h 484"/>
              <a:gd name="T2" fmla="*/ 0 w 527"/>
              <a:gd name="T3" fmla="*/ 484 h 484"/>
              <a:gd name="T4" fmla="*/ 0 w 527"/>
              <a:gd name="T5" fmla="*/ 0 h 484"/>
              <a:gd name="T6" fmla="*/ 414 w 527"/>
              <a:gd name="T7" fmla="*/ 0 h 484"/>
              <a:gd name="T8" fmla="*/ 527 w 527"/>
              <a:gd name="T9" fmla="*/ 242 h 484"/>
              <a:gd name="T10" fmla="*/ 414 w 527"/>
              <a:gd name="T11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7" h="484">
                <a:moveTo>
                  <a:pt x="414" y="484"/>
                </a:moveTo>
                <a:lnTo>
                  <a:pt x="0" y="484"/>
                </a:lnTo>
                <a:lnTo>
                  <a:pt x="0" y="0"/>
                </a:lnTo>
                <a:lnTo>
                  <a:pt x="414" y="0"/>
                </a:lnTo>
                <a:lnTo>
                  <a:pt x="527" y="242"/>
                </a:lnTo>
                <a:lnTo>
                  <a:pt x="414" y="484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54F81BFF-0C53-43C1-B778-2E091CAA287C}"/>
              </a:ext>
            </a:extLst>
          </p:cNvPr>
          <p:cNvSpPr txBox="1"/>
          <p:nvPr/>
        </p:nvSpPr>
        <p:spPr>
          <a:xfrm>
            <a:off x="5380291" y="4849079"/>
            <a:ext cx="113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tx2"/>
                </a:solidFill>
                <a:latin typeface="+mj-lt"/>
              </a:rPr>
              <a:t>RISK FACTORS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1C7BDBC-93CD-461A-A5A0-0B1F46856772}"/>
              </a:ext>
            </a:extLst>
          </p:cNvPr>
          <p:cNvSpPr txBox="1"/>
          <p:nvPr/>
        </p:nvSpPr>
        <p:spPr>
          <a:xfrm>
            <a:off x="5242635" y="5226049"/>
            <a:ext cx="152281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E" sz="1600" dirty="0"/>
          </a:p>
          <a:p>
            <a:pPr algn="ctr"/>
            <a:r>
              <a:rPr lang="en-IE" sz="1400" b="1" dirty="0">
                <a:solidFill>
                  <a:schemeClr val="tx2"/>
                </a:solidFill>
                <a:latin typeface="+mj-lt"/>
              </a:rPr>
              <a:t>Absenteeism</a:t>
            </a:r>
          </a:p>
          <a:p>
            <a:pPr algn="ctr"/>
            <a:r>
              <a:rPr lang="en-IE" sz="1400" b="1" dirty="0">
                <a:solidFill>
                  <a:schemeClr val="tx2"/>
                </a:solidFill>
                <a:latin typeface="+mj-lt"/>
              </a:rPr>
              <a:t> </a:t>
            </a:r>
          </a:p>
          <a:p>
            <a:pPr algn="ctr"/>
            <a:r>
              <a:rPr lang="en-IE" sz="1400" b="1" dirty="0">
                <a:solidFill>
                  <a:schemeClr val="tx2"/>
                </a:solidFill>
                <a:latin typeface="+mj-lt"/>
              </a:rPr>
              <a:t>Disability</a:t>
            </a:r>
          </a:p>
          <a:p>
            <a:pPr algn="ctr"/>
            <a:endParaRPr lang="en-IE" sz="1400" b="1" dirty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en-IE" sz="1400" b="1" dirty="0">
                <a:solidFill>
                  <a:schemeClr val="tx2"/>
                </a:solidFill>
                <a:latin typeface="+mj-lt"/>
              </a:rPr>
              <a:t>Low academic achievement</a:t>
            </a:r>
          </a:p>
          <a:p>
            <a:pPr algn="ctr"/>
            <a:endParaRPr lang="en-IE" sz="1400" b="1" dirty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en-IE" sz="1400" b="1" dirty="0">
                <a:solidFill>
                  <a:schemeClr val="tx2"/>
                </a:solidFill>
                <a:latin typeface="+mj-lt"/>
              </a:rPr>
              <a:t>Inconsistent and severe discipline</a:t>
            </a:r>
          </a:p>
          <a:p>
            <a:pPr algn="ctr"/>
            <a:endParaRPr lang="en-IE" sz="1400" b="1" dirty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en-IE" sz="1400" b="1" dirty="0">
                <a:solidFill>
                  <a:schemeClr val="tx2"/>
                </a:solidFill>
                <a:latin typeface="+mj-lt"/>
              </a:rPr>
              <a:t>Poor connection between home &amp; the school</a:t>
            </a:r>
            <a:r>
              <a:rPr lang="en-IE" sz="1400" dirty="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FEF57DD-D188-412E-83FD-A6EE70941287}"/>
              </a:ext>
            </a:extLst>
          </p:cNvPr>
          <p:cNvSpPr/>
          <p:nvPr/>
        </p:nvSpPr>
        <p:spPr>
          <a:xfrm>
            <a:off x="2123150" y="4714808"/>
            <a:ext cx="3152196" cy="263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IE" sz="1600" dirty="0">
                <a:solidFill>
                  <a:schemeClr val="tx2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interpersonal relationships between teachers and students can result in an increased chance that the pupil will finish school and go on to achieve further qualifications &amp; employment</a:t>
            </a:r>
            <a:endParaRPr lang="en-IE" sz="1200" dirty="0">
              <a:solidFill>
                <a:schemeClr val="tx2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Flowchart: Delay 93">
            <a:extLst>
              <a:ext uri="{FF2B5EF4-FFF2-40B4-BE49-F238E27FC236}">
                <a16:creationId xmlns:a16="http://schemas.microsoft.com/office/drawing/2014/main" id="{FD9C62B4-F0CC-4AA1-9AF0-ECBA6DAABD5B}"/>
              </a:ext>
            </a:extLst>
          </p:cNvPr>
          <p:cNvSpPr/>
          <p:nvPr/>
        </p:nvSpPr>
        <p:spPr>
          <a:xfrm>
            <a:off x="0" y="1417432"/>
            <a:ext cx="3133054" cy="4035150"/>
          </a:xfrm>
          <a:prstGeom prst="flowChartDelay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sz="1400" dirty="0">
              <a:solidFill>
                <a:schemeClr val="tx2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IE" sz="1600" b="1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“One Good Adult” </a:t>
            </a:r>
          </a:p>
          <a:p>
            <a:pPr>
              <a:spcAft>
                <a:spcPts val="600"/>
              </a:spcAft>
            </a:pPr>
            <a:r>
              <a:rPr lang="en-IE" sz="1600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70% of Youths surveyed expressed that they have the backing of at least 1 adult.</a:t>
            </a:r>
            <a:endParaRPr lang="en-IE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IE" sz="1600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Just 1 caring adult has the potential to foster resilience &amp; protect the child from stress.</a:t>
            </a:r>
            <a:endParaRPr lang="en-IE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IE" sz="1600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Children spend 1/3 of their time in school.  </a:t>
            </a:r>
          </a:p>
          <a:p>
            <a:pPr>
              <a:spcAft>
                <a:spcPts val="600"/>
              </a:spcAft>
            </a:pPr>
            <a:r>
              <a:rPr lang="en-IE" sz="1600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This “One Good Adult” can often be a teacher</a:t>
            </a:r>
          </a:p>
          <a:p>
            <a:pPr>
              <a:spcAft>
                <a:spcPts val="600"/>
              </a:spcAft>
            </a:pPr>
            <a:r>
              <a:rPr lang="en-IE" sz="1400" b="1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en-IE" sz="1400" b="1" i="1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My World Survey, 2012)</a:t>
            </a:r>
          </a:p>
          <a:p>
            <a:pPr algn="ctr"/>
            <a:endParaRPr lang="en-IE" dirty="0">
              <a:solidFill>
                <a:schemeClr val="accent1"/>
              </a:solidFill>
            </a:endParaRPr>
          </a:p>
        </p:txBody>
      </p:sp>
      <p:pic>
        <p:nvPicPr>
          <p:cNvPr id="119" name="Graphic 118" descr="Sad face with solid fill">
            <a:extLst>
              <a:ext uri="{FF2B5EF4-FFF2-40B4-BE49-F238E27FC236}">
                <a16:creationId xmlns:a16="http://schemas.microsoft.com/office/drawing/2014/main" id="{6FA0DED3-FCBF-4BAC-A12C-12FE53576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0900" y="40395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8752"/>
      </p:ext>
    </p:extLst>
  </p:cSld>
  <p:clrMapOvr>
    <a:masterClrMapping/>
  </p:clrMapOvr>
</p:sld>
</file>

<file path=ppt/theme/theme1.xml><?xml version="1.0" encoding="utf-8"?>
<a:theme xmlns:a="http://schemas.openxmlformats.org/drawingml/2006/main" name="06_Elements">
  <a:themeElements>
    <a:clrScheme name="Custom 1">
      <a:dk1>
        <a:srgbClr val="999999"/>
      </a:dk1>
      <a:lt1>
        <a:srgbClr val="FFFFFF"/>
      </a:lt1>
      <a:dk2>
        <a:srgbClr val="000000"/>
      </a:dk2>
      <a:lt2>
        <a:srgbClr val="C1272D"/>
      </a:lt2>
      <a:accent1>
        <a:srgbClr val="F8682C"/>
      </a:accent1>
      <a:accent2>
        <a:srgbClr val="FFC300"/>
      </a:accent2>
      <a:accent3>
        <a:srgbClr val="91C300"/>
      </a:accent3>
      <a:accent4>
        <a:srgbClr val="00B4F1"/>
      </a:accent4>
      <a:accent5>
        <a:srgbClr val="E6E6E6"/>
      </a:accent5>
      <a:accent6>
        <a:srgbClr val="007E59"/>
      </a:accent6>
      <a:hlink>
        <a:srgbClr val="29ABE2"/>
      </a:hlink>
      <a:folHlink>
        <a:srgbClr val="29ABE2"/>
      </a:folHlink>
    </a:clrScheme>
    <a:fontScheme name="Custom 1">
      <a:majorFont>
        <a:latin typeface="Century Gothic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3236567_Infographic shapes_RVA_v4.potx" id="{BB86E56C-A35A-4F75-9A63-B3F8D757F3F3}" vid="{FFF032B6-16EC-45D4-B3CF-489335FDB5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A53E21A-346E-40CF-AF57-6C477B2385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E966CA-688F-4CF7-A484-BC5454EFD7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8DD073-A07C-493C-B4DC-FAB1E03DC8BC}">
  <ds:schemaRefs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Infographic shapes</Template>
  <TotalTime>0</TotalTime>
  <Words>164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Franklin Gothic Book</vt:lpstr>
      <vt:lpstr>Times New Roman</vt:lpstr>
      <vt:lpstr>06_Elements</vt:lpstr>
      <vt:lpstr>Supporting Resilience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2020-04-26T10:34:51Z</dcterms:created>
  <dcterms:modified xsi:type="dcterms:W3CDTF">2020-04-26T21:18:55Z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