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921024" y="332656"/>
            <a:ext cx="518457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0" kern="1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Resilience:</a:t>
            </a:r>
            <a:endParaRPr lang="en-IE" sz="3200" b="0" i="0" kern="1200" dirty="0" smtClean="0">
              <a:solidFill>
                <a:schemeClr val="accent1">
                  <a:lumMod val="50000"/>
                </a:schemeClr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 algn="ctr"/>
            <a:r>
              <a:rPr lang="en-IE" sz="3200" b="1" i="0" kern="1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for you and for me!</a:t>
            </a:r>
            <a:endParaRPr lang="en-IE" sz="3200" b="0" i="0" kern="1200" dirty="0" smtClean="0">
              <a:solidFill>
                <a:schemeClr val="accent1">
                  <a:lumMod val="50000"/>
                </a:schemeClr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 algn="ctr"/>
            <a:endParaRPr lang="en-IE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251520" y="1374879"/>
            <a:ext cx="8784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i="0" u="sng" kern="1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What is it?</a:t>
            </a:r>
          </a:p>
          <a:p>
            <a:r>
              <a:rPr lang="en-IE" sz="1400" b="0" i="0" kern="1200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Resilience is the ability to overcome, move forward and achieve in the face of life’s challenges. </a:t>
            </a:r>
          </a:p>
          <a:p>
            <a:r>
              <a:rPr lang="en-IE" sz="1400" b="0" i="0" kern="1200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It is required by everyone, everywhere at some stage in their lives. </a:t>
            </a:r>
          </a:p>
          <a:p>
            <a:r>
              <a:rPr lang="en-IE" sz="1400" b="0" i="0" kern="1200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Early development is best. </a:t>
            </a:r>
          </a:p>
          <a:p>
            <a:r>
              <a:rPr lang="en-IE" sz="1400" b="0" i="0" kern="1200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Here is how we can help……</a:t>
            </a:r>
          </a:p>
          <a:p>
            <a:endParaRPr lang="en-IE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251520" y="2636912"/>
            <a:ext cx="2376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</a:t>
            </a:r>
            <a:r>
              <a:rPr lang="en-IE" sz="1400" b="1" u="sng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parent/guardian you can: </a:t>
            </a:r>
          </a:p>
          <a:p>
            <a:endParaRPr lang="en-IE" sz="1400" b="1" i="0" kern="1200" baseline="0" dirty="0" smtClean="0">
              <a:solidFill>
                <a:schemeClr val="tx1"/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Listen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~ actively listen – so you may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advise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Support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~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encourage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to keep trying even when times/tasks are difficult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Reassure</a:t>
            </a:r>
            <a:r>
              <a:rPr lang="en-IE" sz="1200" b="1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~ relate your own feelings and experiences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Comfort &amp; Console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~ let them know you still love them regardless</a:t>
            </a:r>
          </a:p>
          <a:p>
            <a:endParaRPr lang="en-IE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2627784" y="2636912"/>
            <a:ext cx="244827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</a:t>
            </a:r>
            <a:r>
              <a:rPr lang="en-IE" sz="1400" b="1" u="sng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teacher you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can: </a:t>
            </a:r>
          </a:p>
          <a:p>
            <a:endParaRPr lang="en-IE" sz="1400" b="1" i="0" kern="1200" dirty="0" smtClean="0">
              <a:solidFill>
                <a:schemeClr val="tx1"/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Model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- lead by example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Motivate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 – set specific achievable goals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Inspire &amp; Influence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–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persuade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participation</a:t>
            </a:r>
          </a:p>
          <a:p>
            <a:pPr>
              <a:lnSpc>
                <a:spcPct val="150000"/>
              </a:lnSpc>
            </a:pP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Encourage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–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support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and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assist </a:t>
            </a:r>
            <a:endParaRPr lang="en-IE" sz="1200" b="0" i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Positively </a:t>
            </a:r>
            <a:r>
              <a:rPr lang="en-IE" sz="1200" b="1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reinforce &amp; reward</a:t>
            </a:r>
            <a:r>
              <a:rPr lang="en-IE" sz="1200" b="0" i="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IE" sz="12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– for all efforts</a:t>
            </a:r>
            <a:endParaRPr lang="en-IE" sz="1200" b="0" i="0" kern="12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5098008" y="2636912"/>
            <a:ext cx="2232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</a:t>
            </a:r>
            <a:r>
              <a:rPr lang="en-IE" sz="1400" b="1" u="sng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children you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400" b="1" u="sng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can: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400" b="1" u="sng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IE" sz="1400" b="1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Try </a:t>
            </a:r>
            <a:r>
              <a:rPr lang="en-IE" sz="14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your best!</a:t>
            </a:r>
          </a:p>
          <a:p>
            <a:pPr algn="ctr">
              <a:lnSpc>
                <a:spcPct val="150000"/>
              </a:lnSpc>
            </a:pPr>
            <a:r>
              <a:rPr lang="en-IE" sz="1400" b="1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Enjoy </a:t>
            </a:r>
            <a:endParaRPr lang="en-IE" sz="1400" b="0" i="0" kern="1200" dirty="0" smtClean="0">
              <a:solidFill>
                <a:schemeClr val="tx1"/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800" b="1" u="sng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en-I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724128" y="4437112"/>
            <a:ext cx="316835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i="0" u="sng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So,</a:t>
            </a:r>
          </a:p>
          <a:p>
            <a:pPr algn="ctr"/>
            <a:r>
              <a:rPr lang="en-IE" sz="1600" b="1" i="0" u="sng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Together WE can:</a:t>
            </a:r>
            <a:endParaRPr lang="en-IE" sz="1600" b="0" i="0" kern="1200" dirty="0" smtClean="0">
              <a:solidFill>
                <a:schemeClr val="tx1"/>
              </a:solidFill>
              <a:effectLst/>
              <a:latin typeface="Comic Sans MS" panose="030F0702030302020204" pitchFamily="66" charset="0"/>
              <a:ea typeface="+mn-ea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en-IE" sz="16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Overcome &amp; Succeed……</a:t>
            </a:r>
          </a:p>
          <a:p>
            <a:pPr algn="l">
              <a:lnSpc>
                <a:spcPct val="150000"/>
              </a:lnSpc>
            </a:pPr>
            <a:r>
              <a:rPr lang="en-IE" sz="1600" b="0" i="0" kern="12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Advance &amp; Improve……</a:t>
            </a:r>
          </a:p>
          <a:p>
            <a:pPr algn="ctr">
              <a:lnSpc>
                <a:spcPct val="150000"/>
              </a:lnSpc>
            </a:pPr>
            <a:r>
              <a:rPr lang="en-IE" sz="1600" b="0" i="0" kern="120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+mn-ea"/>
                <a:cs typeface="+mn-cs"/>
              </a:rPr>
              <a:t>Ensuring happiness and well-being while working to achieve potential.</a:t>
            </a:r>
          </a:p>
          <a:p>
            <a:endParaRPr lang="en-IE" dirty="0"/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856" y="2117873"/>
            <a:ext cx="1413396" cy="231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chool\AppData\Local\Microsoft\Windows\INetCache\IE\9MOE9KND\f_64151850-0d4ebea2[1]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0" y="0"/>
            <a:ext cx="1561108" cy="133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chool\AppData\Local\Microsoft\Windows\INetCache\IE\GBM1ZQGP\Learning_Tech[1]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44" y="0"/>
            <a:ext cx="164305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chool\AppData\Local\Microsoft\Windows\INetCache\IE\HOZFL5IE\niveles-de-competencia-curricular-matematicas[1].gi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88169"/>
            <a:ext cx="2026915" cy="148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885482E-1BC3-42AE-8E05-6F391851A76D}" type="datetimeFigureOut">
              <a:rPr lang="en-IE" smtClean="0"/>
              <a:t>27/04/2020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3855FC6-D02A-4700-AC5F-B967C801B170}" type="slidenum">
              <a:rPr lang="en-IE" smtClean="0"/>
              <a:t>‹#›</a:t>
            </a:fld>
            <a:endParaRPr lang="en-IE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897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Executive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school</dc:creator>
  <cp:lastModifiedBy>school</cp:lastModifiedBy>
  <cp:revision>4</cp:revision>
  <dcterms:created xsi:type="dcterms:W3CDTF">2020-04-27T12:54:17Z</dcterms:created>
  <dcterms:modified xsi:type="dcterms:W3CDTF">2020-04-27T13:16:27Z</dcterms:modified>
</cp:coreProperties>
</file>